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13"/>
  </p:notesMasterIdLst>
  <p:sldIdLst>
    <p:sldId id="268" r:id="rId2"/>
    <p:sldId id="419" r:id="rId3"/>
    <p:sldId id="447" r:id="rId4"/>
    <p:sldId id="449" r:id="rId5"/>
    <p:sldId id="450" r:id="rId6"/>
    <p:sldId id="452" r:id="rId7"/>
    <p:sldId id="444" r:id="rId8"/>
    <p:sldId id="445" r:id="rId9"/>
    <p:sldId id="453" r:id="rId10"/>
    <p:sldId id="451" r:id="rId11"/>
    <p:sldId id="393" r:id="rId12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FFFF"/>
    <a:srgbClr val="112755"/>
    <a:srgbClr val="101C32"/>
    <a:srgbClr val="B5B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6288" autoAdjust="0"/>
  </p:normalViewPr>
  <p:slideViewPr>
    <p:cSldViewPr snapToGrid="0">
      <p:cViewPr varScale="1">
        <p:scale>
          <a:sx n="111" d="100"/>
          <a:sy n="111" d="100"/>
        </p:scale>
        <p:origin x="5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92702-9A96-4F82-BF33-EB8D22538953}" type="doc">
      <dgm:prSet loTypeId="urn:microsoft.com/office/officeart/2005/8/layout/process4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45DCBEFA-35D6-4303-9CFE-A81B8F35646B}" type="pres">
      <dgm:prSet presAssocID="{38392702-9A96-4F82-BF33-EB8D225389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FF93609-F560-4BB3-A0F4-2D3E5EA9ECD9}" type="presOf" srcId="{38392702-9A96-4F82-BF33-EB8D22538953}" destId="{45DCBEFA-35D6-4303-9CFE-A81B8F35646B}" srcOrd="0" destOrd="0" presId="urn:microsoft.com/office/officeart/2005/8/layout/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0F1CE-7C8F-4FAC-A553-875D16F4D25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4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6534C-2441-4D8D-9AFE-09149D186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7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791E7E-EADC-4BA2-B24C-D9B227815F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791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631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863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3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603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177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D5B7FD-9B43-4663-B6F0-160F34AA724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807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FA25-3EA7-47C8-BD3D-F9EEEF40775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8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5F47-D635-4DF4-B3C9-7C3AA7CF4E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55341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D666-8395-44EB-AA9B-C7E3B46283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5749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4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4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6112-CC2F-4F67-92F7-F3C5E347B4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9738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787400" y="44451"/>
            <a:ext cx="10972800" cy="5095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907011"/>
      </p:ext>
    </p:extLst>
  </p:cSld>
  <p:clrMapOvr>
    <a:masterClrMapping/>
  </p:clrMapOvr>
  <p:transition spd="med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18302"/>
            <a:ext cx="12192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0960" y="142854"/>
            <a:ext cx="10972800" cy="5095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200905"/>
      </p:ext>
    </p:extLst>
  </p:cSld>
  <p:clrMapOvr>
    <a:masterClrMapping/>
  </p:clrMapOvr>
  <p:transition spd="med">
    <p:pull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18302"/>
            <a:ext cx="12192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0960" y="142854"/>
            <a:ext cx="10972800" cy="5095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332249"/>
      </p:ext>
    </p:extLst>
  </p:cSld>
  <p:clrMapOvr>
    <a:masterClrMapping/>
  </p:clrMapOvr>
  <p:transition spd="med">
    <p:pull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18302"/>
            <a:ext cx="12192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80960" y="142854"/>
            <a:ext cx="10972800" cy="5095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888466"/>
      </p:ext>
    </p:extLst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1B55-19D5-416A-BCB5-B55139649D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0079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D289-2E3A-4259-B5C3-F198232768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9485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9D35-6715-4AA8-AFDB-3ED1CE437C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71884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5A3D-BF8A-4EDC-BC83-C4DD4632C5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9546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D22F-6A4D-40C8-AF0E-4CFDA351B6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8658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C8809-2B41-42A8-AB37-8E48947F11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52547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A7A9-59E9-490B-83CA-AC611C0C29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5212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3886-4109-40EC-B96C-F74EA098C8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97965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78"/>
            <a:fld id="{F283FD04-156B-4A3D-BEE3-4B9BA32C95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78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78"/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178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2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</p:sldLayoutIdLst>
  <p:transition spd="med">
    <p:pull dir="u"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рагандинская область на карте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30" b="100000" l="0" r="98438"/>
                    </a14:imgEffect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83" y="812611"/>
            <a:ext cx="11599333" cy="562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856214" y="2754053"/>
            <a:ext cx="10488252" cy="55103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70" tIns="46038" rIns="92070" bIns="46038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500" b="1" dirty="0" smtClean="0">
                <a:solidFill>
                  <a:srgbClr val="101C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Уточнение </a:t>
            </a:r>
            <a:r>
              <a:rPr lang="ru-RU" sz="4500" b="1" dirty="0">
                <a:solidFill>
                  <a:srgbClr val="101C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областного бюджета </a:t>
            </a:r>
            <a:endParaRPr lang="ru-RU" sz="4500" b="1" dirty="0" smtClean="0">
              <a:solidFill>
                <a:srgbClr val="101C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500" b="1" dirty="0" smtClean="0">
                <a:solidFill>
                  <a:srgbClr val="101C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2023 </a:t>
            </a:r>
            <a:r>
              <a:rPr lang="ru-RU" sz="4500" b="1" dirty="0">
                <a:solidFill>
                  <a:srgbClr val="101C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858388" y="6435625"/>
            <a:ext cx="6400800" cy="33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0" tIns="46038" rIns="92070" bIns="46038"/>
          <a:lstStyle/>
          <a:p>
            <a:pPr algn="ctr" defTabSz="9143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3F85"/>
              </a:buClr>
              <a:defRPr/>
            </a:pPr>
            <a:r>
              <a:rPr lang="ru-RU" sz="1600" b="1" dirty="0">
                <a:solidFill>
                  <a:srgbClr val="4472C4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Караганда - </a:t>
            </a:r>
            <a:r>
              <a:rPr lang="ru-RU" sz="1600" b="1" dirty="0" smtClean="0">
                <a:solidFill>
                  <a:srgbClr val="4472C4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600" b="1" dirty="0">
                <a:solidFill>
                  <a:srgbClr val="4472C4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52340" y="170142"/>
            <a:ext cx="6096000" cy="338555"/>
          </a:xfrm>
          <a:prstGeom prst="rect">
            <a:avLst/>
          </a:prstGeom>
        </p:spPr>
        <p:txBody>
          <a:bodyPr lIns="91436" tIns="45718" rIns="91436" bIns="45718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1600" b="1" dirty="0">
                <a:solidFill>
                  <a:srgbClr val="4472C4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финансов Карагандинской области</a:t>
            </a:r>
            <a:endParaRPr lang="ru-RU" sz="1600" b="1" dirty="0">
              <a:solidFill>
                <a:srgbClr val="4472C4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Файл:Coat of Arms of Karagandy Province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1746" y="317923"/>
            <a:ext cx="1381567" cy="138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4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668870" y="4393797"/>
            <a:ext cx="4141642" cy="1138684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-2,3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канализационных сетей  села Актогай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Актогайского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района;</a:t>
            </a:r>
          </a:p>
          <a:p>
            <a:pPr lvl="0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-1,4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очистных сооружений с сетями водоотведения в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п.Карагайлы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Каркаралинского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района;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68870" y="1044189"/>
            <a:ext cx="4141642" cy="1147295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- 47,7 млн.тенге -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строительство 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инженерных сетей к 30-ти квартирному жилому дому по </a:t>
            </a:r>
            <a:r>
              <a:rPr lang="ru-RU" sz="13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ул.Достык</a:t>
            </a:r>
            <a:r>
              <a:rPr lang="ru-RU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10, города </a:t>
            </a:r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Приозерск;</a:t>
            </a: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68870" y="2764371"/>
            <a:ext cx="4141642" cy="1056539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-1,9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газопровода-отвода и АГРС «Шахтинск» с распределительными сетями газоснабжения </a:t>
            </a:r>
            <a:r>
              <a:rPr lang="ru-RU" sz="1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г.Шахтинск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0554" y="338506"/>
            <a:ext cx="1694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60715" y="321256"/>
            <a:ext cx="1549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00292" y="4393797"/>
            <a:ext cx="4934310" cy="1147301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-3,7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магистральных сетей теплоснабжения жилых массивов г. Караганды (теплотрассы от ТЭЦ-3 протяженностью - 22 км);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000292" y="1049946"/>
            <a:ext cx="4934309" cy="1141538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-22,2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котельной </a:t>
            </a:r>
            <a:r>
              <a:rPr lang="ru-RU" sz="1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г.Приозерск</a:t>
            </a:r>
            <a:r>
              <a:rPr lang="ru-RU" sz="13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178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-25,6 млн.тенге </a:t>
            </a:r>
            <a:r>
              <a:rPr lang="ru-RU" sz="13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подключение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МСБ к теплоснабжению </a:t>
            </a:r>
            <a:r>
              <a:rPr lang="ru-RU" sz="13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г.Приозерск</a:t>
            </a:r>
            <a:r>
              <a:rPr lang="ru-RU" sz="1300" i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89328" y="2772047"/>
            <a:ext cx="4934310" cy="1019237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-709,6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отводящих газопроводов от АГРС «Караганда» до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п.Дубовка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п.Актас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г.Сарани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учетом квартальных сетей (удорожание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0" algn="just">
              <a:defRPr/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-1,2 </a:t>
            </a:r>
            <a:r>
              <a:rPr lang="ru-RU" sz="13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строительство 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котельной в </a:t>
            </a:r>
            <a:r>
              <a:rPr lang="ru-RU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г.Сарань</a:t>
            </a:r>
            <a:r>
              <a:rPr lang="ru-R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(удорожание</a:t>
            </a: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501" y="2772047"/>
            <a:ext cx="2338553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Жилищно-коммунальное хозяйство: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379" y="1617836"/>
            <a:ext cx="1060796" cy="104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8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64086" y="2804393"/>
            <a:ext cx="11263827" cy="603251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kk-KZ" sz="45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Благодарю за внимание!</a:t>
            </a:r>
            <a:endParaRPr lang="ru-RU" sz="4500" b="1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smtClean="0">
                <a:solidFill>
                  <a:srgbClr val="0F3F85"/>
                </a:solidFill>
                <a:latin typeface="Arial" charset="0"/>
                <a:cs typeface="Arial" charset="0"/>
              </a:rPr>
              <a:t>
              </a:t>
            </a:r>
            <a:endParaRPr lang="en-US" sz="2200" b="1" dirty="0">
              <a:solidFill>
                <a:srgbClr val="0F3F85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6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0566" y="197018"/>
            <a:ext cx="1206569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к распределению 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областного бюджета  -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12,9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4307" y="1496748"/>
            <a:ext cx="3174011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9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915,7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млн.тенге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966281" y="1434598"/>
            <a:ext cx="7906157" cy="632133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fontAlgn="ctr">
              <a:defRPr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Нераспределенный свободный остат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бюджетных средств 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состоянию на 01.01.2023 года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4306" y="2751737"/>
            <a:ext cx="3198365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387,4 млн.тенге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966281" y="2673840"/>
            <a:ext cx="7906157" cy="675301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font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неиспользованных трансфертов, выделенных регионам в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9953" y="4043991"/>
            <a:ext cx="3198365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2 350,0 млн. тенге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66281" y="3822798"/>
            <a:ext cx="7906157" cy="935745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fontAlgn="ctr">
              <a:defRPr/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величение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плановых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показателей доходной части бюджета:</a:t>
            </a:r>
          </a:p>
          <a:p>
            <a:pPr lvl="0" fontAlgn="ctr"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налоговым поступлениям 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195,7 млн.тенге;</a:t>
            </a:r>
          </a:p>
          <a:p>
            <a:pPr font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</a:t>
            </a: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неналоговым поступлениям </a:t>
            </a:r>
            <a:r>
              <a:rPr lang="ru-RU" sz="1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154,3 млн.тенге;</a:t>
            </a:r>
            <a:endParaRPr lang="ru-RU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90634" y="5276837"/>
            <a:ext cx="7881804" cy="507831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ru-RU" b="1" kern="0" dirty="0" smtClean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Уменьшение ассигнований АБП</a:t>
            </a:r>
            <a:endParaRPr lang="kk-KZ" b="1" i="1" kern="100" dirty="0" smtClean="0">
              <a:solidFill>
                <a:srgbClr val="FFFFFF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306" y="5298980"/>
            <a:ext cx="3174012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328,7 млн.тенге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712027"/>
            <a:ext cx="12192000" cy="12583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849126"/>
            <a:ext cx="12192000" cy="843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9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29847"/>
            <a:ext cx="12192000" cy="12583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69132"/>
            <a:ext cx="12192000" cy="843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833580" y="107657"/>
            <a:ext cx="10515600" cy="603250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расходования бюджетных средств</a:t>
            </a:r>
            <a:endParaRPr lang="ru-RU" sz="2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377" y="1007130"/>
            <a:ext cx="150431" cy="9900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353244" y="1385944"/>
            <a:ext cx="3369600" cy="1846659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Расходы, направленные на развитие отраслей экономики, </a:t>
            </a:r>
          </a:p>
          <a:p>
            <a:pPr algn="ctr"/>
            <a:r>
              <a:rPr lang="ru-RU" alt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учетом бюджета развития</a:t>
            </a:r>
            <a:endParaRPr lang="ru-RU" alt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/>
          </p:nvPr>
        </p:nvGraphicFramePr>
        <p:xfrm>
          <a:off x="217084" y="3709685"/>
          <a:ext cx="3741594" cy="45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5" name="Прямая соединительная линия 44"/>
          <p:cNvCxnSpPr/>
          <p:nvPr/>
        </p:nvCxnSpPr>
        <p:spPr>
          <a:xfrm>
            <a:off x="10978399" y="7422735"/>
            <a:ext cx="150431" cy="9900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189085" y="1379527"/>
            <a:ext cx="3369600" cy="1846659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Расходы, 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направленные </a:t>
            </a:r>
            <a:r>
              <a:rPr lang="ru-RU" alt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социальную сферу, </a:t>
            </a:r>
            <a:r>
              <a:rPr lang="ru-RU" alt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учетом бюджета развития</a:t>
            </a:r>
          </a:p>
          <a:p>
            <a:pPr algn="ctr"/>
            <a:endParaRPr lang="ru-RU" alt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53244" y="4151587"/>
            <a:ext cx="3369600" cy="1815882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endParaRPr lang="ru-RU" alt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Расходы 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силовых </a:t>
            </a:r>
            <a:r>
              <a:rPr lang="ru-RU" alt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структур, </a:t>
            </a:r>
            <a:endParaRPr lang="ru-RU" alt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alt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учетом бюджета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развития</a:t>
            </a:r>
            <a:endParaRPr lang="ru-RU" alt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Объект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18" y="1039174"/>
            <a:ext cx="444009" cy="444009"/>
          </a:xfrm>
          <a:prstGeom prst="rect">
            <a:avLst/>
          </a:prstGeom>
        </p:spPr>
      </p:pic>
      <p:pic>
        <p:nvPicPr>
          <p:cNvPr id="18" name="Объект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11" y="3878227"/>
            <a:ext cx="444009" cy="444009"/>
          </a:xfrm>
          <a:prstGeom prst="rect">
            <a:avLst/>
          </a:prstGeom>
        </p:spPr>
      </p:pic>
      <p:pic>
        <p:nvPicPr>
          <p:cNvPr id="19" name="Объект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757" y="1010944"/>
            <a:ext cx="444009" cy="444009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4129385" y="2954897"/>
            <a:ext cx="1941896" cy="92333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151952" y="2852452"/>
            <a:ext cx="1652893" cy="92333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endParaRPr lang="ru-RU" sz="5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33111" y="5668043"/>
            <a:ext cx="1818238" cy="92333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ru-RU" sz="5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189085" y="4157558"/>
            <a:ext cx="3369600" cy="183600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wrap="square" anchor="ctr">
            <a:spAutoFit/>
          </a:bodyPr>
          <a:lstStyle/>
          <a:p>
            <a:pPr algn="ctr"/>
            <a:endParaRPr lang="ru-RU" alt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Прочие</a:t>
            </a:r>
          </a:p>
          <a:p>
            <a:pPr algn="ctr"/>
            <a:endParaRPr lang="ru-RU" alt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Объект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076" y="3878226"/>
            <a:ext cx="444009" cy="444009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9903525" y="5617671"/>
            <a:ext cx="1818238" cy="92333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ru-RU" sz="5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6847" y="3241799"/>
            <a:ext cx="183800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8,3 млрд тенге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46847" y="5997960"/>
            <a:ext cx="183800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0,7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млрд тенге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065521" y="3221416"/>
            <a:ext cx="183800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3,8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млрд тенге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065521" y="6006002"/>
            <a:ext cx="183800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млрд тенге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5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56358"/>
            <a:ext cx="12065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u="sng" dirty="0">
                <a:solidFill>
                  <a:srgbClr val="4472C4">
                    <a:lumMod val="50000"/>
                  </a:srgbClr>
                </a:solidFill>
                <a:latin typeface="Arial"/>
                <a:cs typeface="Arial"/>
              </a:rPr>
              <a:t>Развитие реального </a:t>
            </a:r>
            <a:r>
              <a:rPr lang="ru-RU" sz="2400" b="1" u="sng" dirty="0" smtClean="0">
                <a:solidFill>
                  <a:srgbClr val="4472C4">
                    <a:lumMod val="50000"/>
                  </a:srgbClr>
                </a:solidFill>
                <a:latin typeface="Arial"/>
                <a:cs typeface="Arial"/>
              </a:rPr>
              <a:t>сектора экономики </a:t>
            </a:r>
            <a:endParaRPr lang="ru-RU" sz="2400" b="1" u="sng" dirty="0">
              <a:solidFill>
                <a:srgbClr val="4472C4">
                  <a:lumMod val="50000"/>
                </a:srgbClr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371" y="1710412"/>
            <a:ext cx="2683837" cy="12618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342882">
              <a:defRPr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Жилищно-коммунальное </a:t>
            </a:r>
          </a:p>
          <a:p>
            <a:pPr lvl="0" algn="ctr" defTabSz="342882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хозяйство  - </a:t>
            </a:r>
          </a:p>
          <a:p>
            <a:pPr lvl="0" algn="ctr" defTabSz="342882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2,9 </a:t>
            </a:r>
            <a:r>
              <a:rPr lang="ru-RU" sz="1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0" algn="r" defTabSz="342882">
              <a:defRPr/>
            </a:pPr>
            <a:r>
              <a:rPr 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4123" y="874678"/>
            <a:ext cx="8720049" cy="2706503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- 1,4 </a:t>
            </a:r>
            <a:r>
              <a:rPr lang="ru-RU" sz="14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бесперебойного теплоснабжения в городах Абай, Приозерск, Шахтинск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Осакаровском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районе;</a:t>
            </a:r>
            <a:endParaRPr lang="ru-RU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- 1,0 </a:t>
            </a:r>
            <a:r>
              <a:rPr lang="ru-RU" sz="14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магистральных сетей теплоснабжения жилых массивов г. Караганды (теплотрассы от ТЭЦ-3 протяженностью - 22 км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- 258,4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обеспечение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водоснабжения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Каркаралинском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Нуринском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районах;</a:t>
            </a: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- 176,5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поисково-разведочных работ в 35 селах области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- 50,0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оформление правоустанавливающих документов объектов узла «Балхаш 9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Актогайского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района;</a:t>
            </a:r>
            <a:endParaRPr lang="ru-RU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- 30,8 млн.тенге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увеличение уставного капитала на восстановления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(замена) 2 лифтов в г.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Балхаш;</a:t>
            </a:r>
          </a:p>
          <a:p>
            <a:pPr defTabSz="457200" hangingPunct="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- 12,4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 разработку ПСД по строительству газопроводов 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Бухар-Жыруском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районах</a:t>
            </a:r>
            <a:r>
              <a:rPr lang="ru-RU" sz="14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1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370" y="4833889"/>
            <a:ext cx="2683837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342882">
              <a:defRPr/>
            </a:pPr>
            <a:r>
              <a:rPr lang="kk-KZ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 и </a:t>
            </a: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коммуникации -</a:t>
            </a:r>
          </a:p>
          <a:p>
            <a:pPr lvl="0" algn="ctr" defTabSz="342882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1,6 млрд.тенге, </a:t>
            </a:r>
          </a:p>
          <a:p>
            <a:pPr lvl="0" algn="r" defTabSz="342882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4122" y="3902720"/>
            <a:ext cx="8720050" cy="2305685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457178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- 800,0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пассажирских перевозок автомобильным транспортом, в том числе:</a:t>
            </a:r>
          </a:p>
          <a:p>
            <a:pPr lvl="0" algn="just" defTabSz="457178">
              <a:defRPr/>
            </a:pP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12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-400 млн.тенге </a:t>
            </a:r>
            <a:r>
              <a:rPr lang="ru-RU" sz="12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субсидирование убытков перевозчиков, </a:t>
            </a:r>
            <a:r>
              <a:rPr lang="kk-KZ" sz="12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внедрением системы электронного билетирования «Онай» на междугородних </a:t>
            </a:r>
            <a:r>
              <a:rPr lang="kk-KZ" sz="12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маршрутах;</a:t>
            </a:r>
            <a:endParaRPr lang="ru-RU" sz="1200" i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178">
              <a:defRPr/>
            </a:pPr>
            <a:r>
              <a:rPr lang="ru-RU" sz="12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-400 </a:t>
            </a:r>
            <a:r>
              <a:rPr lang="ru-RU" sz="12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2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обеспечение </a:t>
            </a:r>
            <a:r>
              <a:rPr lang="ru-RU" sz="12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бесплатным проездом детей от 7 до 18 лет на общественном транспорте в </a:t>
            </a:r>
            <a:r>
              <a:rPr lang="ru-RU" sz="12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г.Караганды</a:t>
            </a:r>
            <a:r>
              <a:rPr lang="ru-RU" sz="12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178">
              <a:defRPr/>
            </a:pPr>
            <a:endParaRPr lang="kk-KZ" sz="14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178">
              <a:defRPr/>
            </a:pPr>
            <a:r>
              <a:rPr lang="kk-KZ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515,6 млн.тенге </a:t>
            </a:r>
            <a:r>
              <a:rPr lang="kk-KZ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ремонт </a:t>
            </a:r>
            <a:r>
              <a:rPr lang="kk-KZ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реконструкцию автомобильных дорог областного и местного значения в </a:t>
            </a:r>
            <a:r>
              <a:rPr lang="kk-KZ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городах Сарань</a:t>
            </a:r>
            <a:r>
              <a:rPr lang="kk-KZ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Шахтинск, а также в Шетском и Нуринском районах.</a:t>
            </a:r>
          </a:p>
          <a:p>
            <a:pPr lvl="0" algn="just" defTabSz="457178">
              <a:defRPr/>
            </a:pPr>
            <a:endParaRPr lang="kk-KZ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178">
              <a:defRPr/>
            </a:pPr>
            <a:r>
              <a:rPr lang="kk-KZ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- 318,2 млн.тенге </a:t>
            </a:r>
            <a:r>
              <a:rPr lang="kk-KZ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ливневой канализации </a:t>
            </a:r>
            <a:r>
              <a:rPr lang="kk-KZ" sz="10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 км) </a:t>
            </a:r>
            <a:r>
              <a:rPr lang="kk-KZ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г.Караганды.</a:t>
            </a:r>
            <a:endParaRPr lang="ru-RU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96" y="735437"/>
            <a:ext cx="1061157" cy="9749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420" y="3764175"/>
            <a:ext cx="944071" cy="88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0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5371" y="3202770"/>
            <a:ext cx="2564477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 defTabSz="342882">
              <a:defRPr/>
            </a:pPr>
            <a:r>
              <a:rPr lang="kk-KZ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</a:t>
            </a: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</a:p>
          <a:p>
            <a:pPr algn="ctr" defTabSz="342882">
              <a:defRPr/>
            </a:pP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4,7 </a:t>
            </a:r>
            <a:r>
              <a:rPr lang="ru-RU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r" defTabSz="342882">
              <a:defRPr/>
            </a:pPr>
            <a:r>
              <a:rPr 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65284" y="361572"/>
            <a:ext cx="8710638" cy="6103447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- 609,4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строительство объектов среднего образования в городах Караганда, Сарань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районе; </a:t>
            </a:r>
          </a:p>
          <a:p>
            <a:pPr lvl="0"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- 250,0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строительство Центра развития творчества 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г.Караганды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пересечении улиц Методическая и Зелинского (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Пришахтинск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(продолжение)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- 407,2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строительство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20 -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ФАПов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Абайском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Бухар-Жырауском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Каркаралинском,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Нуринском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Осакаровском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районах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(завершение); </a:t>
            </a:r>
          </a:p>
          <a:p>
            <a:pPr lvl="0"/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- 53,5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реконструкция существующего стадиона в селе  Актогай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Актогайского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(завершение).</a:t>
            </a:r>
            <a:endParaRPr lang="en-US" sz="1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- 2,1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тенге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строительство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инженерно-коммуникационной инфраструктуры к индустриальной зоне в г. Сарань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(газоснабжение, связь, водоснабжение и водоотведение, железнодорожные пути, ЛОС, КНС);</a:t>
            </a:r>
          </a:p>
          <a:p>
            <a:pPr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- 903,1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строительство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жилых домов и ИКИ в городе Сарань, Каркаралинском,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Осакаровском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Шетском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районах;</a:t>
            </a:r>
          </a:p>
          <a:p>
            <a:pPr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- 300,0 </a:t>
            </a: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капитальный ремонт двух 5-этажных жилых домов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с.Доскей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Бухар-Жырауского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начало</a:t>
            </a:r>
            <a:r>
              <a:rPr lang="ru-RU" sz="14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defRPr/>
            </a:pP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- 12,6 млн.тенге -</a:t>
            </a:r>
            <a:r>
              <a:rPr lang="ru-RU" sz="14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2-х ветеринарных пунктов в </a:t>
            </a:r>
            <a:r>
              <a:rPr lang="ru-RU" sz="14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Актогайской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4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Бухар-Жырауском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районах</a:t>
            </a:r>
            <a:r>
              <a:rPr lang="ru-RU" sz="14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(завершение).</a:t>
            </a:r>
          </a:p>
          <a:p>
            <a:pPr lvl="0" algn="just" defTabSz="4572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- 11,1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разработка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ПСД по строительству детских садов в городах Караганда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(завершение)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Приозерск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(начало). </a:t>
            </a:r>
          </a:p>
          <a:p>
            <a:pPr lvl="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- 2,8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привязка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ПСД по строительству 28-ми объектов здравоохранения в СНП (медпункты, врачебные амбулатории и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ФАПы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(начало);</a:t>
            </a:r>
          </a:p>
          <a:p>
            <a:pPr lvl="0" algn="just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- 18,2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ПСД на строительство пристройки к существующему зданию КГУ «Центр оказания  специальных социальных услуг для детей Карагандинской области» 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г.Караганда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(новый проект).</a:t>
            </a:r>
            <a:endParaRPr lang="en-US" sz="14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457200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- 59,2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разработка 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2-х ПСД по строительству пожарного депо 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г.Балхаш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строительство учебно-тренировочного  центра в </a:t>
            </a:r>
            <a:r>
              <a:rPr lang="ru-RU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г.Караганде</a:t>
            </a:r>
            <a:r>
              <a:rPr lang="ru-RU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(новые проекты</a:t>
            </a:r>
            <a:r>
              <a:rPr lang="ru-RU" sz="1400" i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85" y="1949568"/>
            <a:ext cx="1029303" cy="101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2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10" y="-149496"/>
            <a:ext cx="1647343" cy="159098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2841" y="1085526"/>
            <a:ext cx="260805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ветеринарии- </a:t>
            </a:r>
          </a:p>
          <a:p>
            <a:pPr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125,9 млн. тенге, </a:t>
            </a:r>
          </a:p>
          <a:p>
            <a:pPr algn="r" defTabSz="457178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 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19108" y="1093189"/>
            <a:ext cx="8865565" cy="954103"/>
          </a:xfrm>
          <a:prstGeom prst="rect">
            <a:avLst/>
          </a:prstGeom>
          <a:solidFill>
            <a:srgbClr val="112755"/>
          </a:solidFill>
          <a:ln w="19050">
            <a:solidFill>
              <a:srgbClr val="002060"/>
            </a:solidFill>
            <a:prstDash val="solid"/>
          </a:ln>
        </p:spPr>
        <p:txBody>
          <a:bodyPr wrap="square" lIns="91436" tIns="45718" rIns="91436" bIns="45718">
            <a:spAutoFit/>
          </a:bodyPr>
          <a:lstStyle/>
          <a:p>
            <a:pPr defTabSz="457178">
              <a:defRPr/>
            </a:pPr>
            <a:endParaRPr lang="ru-RU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- 89,0 млн. 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приобретение специального автотранспорта </a:t>
            </a:r>
            <a:r>
              <a:rPr lang="kk-K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ветеринарных </a:t>
            </a:r>
            <a:r>
              <a:rPr lang="kk-KZ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станций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млн. 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специального</a:t>
            </a:r>
            <a:r>
              <a:rPr lang="kk-KZ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инвентаря для ветеринарных станций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 defTabSz="457178">
              <a:buFontTx/>
              <a:buChar char="-"/>
              <a:defRPr/>
            </a:pPr>
            <a:endParaRPr kumimoji="0" lang="ru-RU" sz="1400" i="0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842" y="3221395"/>
            <a:ext cx="263208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457178">
              <a:defRPr/>
            </a:pPr>
            <a:r>
              <a:rPr lang="kk-KZ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природных </a:t>
            </a:r>
          </a:p>
          <a:p>
            <a:pPr algn="ctr" defTabSz="457178">
              <a:defRPr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есурсов - </a:t>
            </a:r>
          </a:p>
          <a:p>
            <a:pPr algn="ctr" defTabSz="457178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138,3 млн. тенге, </a:t>
            </a:r>
          </a:p>
          <a:p>
            <a:pPr algn="r" defTabSz="457178">
              <a:defRPr/>
            </a:pPr>
            <a:r>
              <a:rPr 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них: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19108" y="2857119"/>
            <a:ext cx="8865565" cy="1384990"/>
          </a:xfrm>
          <a:prstGeom prst="rect">
            <a:avLst/>
          </a:prstGeom>
          <a:solidFill>
            <a:srgbClr val="112755"/>
          </a:solidFill>
          <a:ln w="19050">
            <a:solidFill>
              <a:srgbClr val="002060"/>
            </a:solidFill>
            <a:prstDash val="solid"/>
          </a:ln>
        </p:spPr>
        <p:txBody>
          <a:bodyPr wrap="square" lIns="91436" tIns="45718" rIns="91436" bIns="45718">
            <a:spAutoFit/>
          </a:bodyPr>
          <a:lstStyle/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- 121,3 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капитального ремонта Саранского водохранилища;</a:t>
            </a: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- 8,4 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рабочего проекта «Санация русла реки Большая </a:t>
            </a:r>
            <a:r>
              <a:rPr 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Букпа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178">
              <a:defRPr/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последующим укрытием в закрытый коллектор от </a:t>
            </a:r>
            <a:r>
              <a:rPr 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ул.Новгородская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железной дороги за зданием Карагандинской академией МВД РК им. Б.С. </a:t>
            </a:r>
            <a:r>
              <a:rPr 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Бейсенова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- 8,6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рабочего проекта «Санация обводного канала от плотины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«Промежуточная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ниже села </a:t>
            </a:r>
            <a:r>
              <a:rPr lang="ru-RU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Кулайгыр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kumimoji="0" lang="ru-RU" sz="1400" i="0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19" y="2372782"/>
            <a:ext cx="793124" cy="78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8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502309" y="260151"/>
            <a:ext cx="11449272" cy="49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45" tIns="45672" rIns="91345" bIns="45672">
            <a:spAutoFit/>
          </a:bodyPr>
          <a:lstStyle>
            <a:defPPr>
              <a:defRPr lang="ru-RU"/>
            </a:defPPr>
            <a:lvl1pPr algn="ctr" defTabSz="846138" eaLnBrk="1" hangingPunct="1">
              <a:spcBef>
                <a:spcPct val="50000"/>
              </a:spcBef>
              <a:defRPr sz="2000">
                <a:solidFill>
                  <a:srgbClr val="002060"/>
                </a:solidFill>
              </a:defRPr>
            </a:lvl1pPr>
          </a:lstStyle>
          <a:p>
            <a:pPr defTabSz="457200">
              <a:spcBef>
                <a:spcPts val="0"/>
              </a:spcBef>
              <a:defRPr/>
            </a:pPr>
            <a:r>
              <a:rPr lang="ru-RU" sz="2600" b="1" u="sng" dirty="0" smtClean="0">
                <a:latin typeface="Arial"/>
                <a:cs typeface="Arial"/>
              </a:rPr>
              <a:t>Социальная сфера </a:t>
            </a:r>
            <a:endParaRPr lang="ru-RU" sz="2600" b="1" u="sng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0169" y="3857014"/>
            <a:ext cx="2355219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- </a:t>
            </a:r>
          </a:p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766,2 млн. тенге,</a:t>
            </a:r>
          </a:p>
          <a:p>
            <a:pPr lvl="0" algn="r" defTabSz="457178">
              <a:defRPr/>
            </a:pPr>
            <a:r>
              <a:rPr 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72211" y="3362411"/>
            <a:ext cx="9110586" cy="1321591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indent="88900"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- 500,2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капитальный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КГУ "Специальная школа-интернат №1" </a:t>
            </a:r>
            <a:r>
              <a:rPr lang="ru-R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нарушением зрения)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г.Караганда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- 229,0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приобретение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котлов и ремонт отопительной системы в организациях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- 37,0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бесплатным питанием воспитанников дошкольных организаций из семей, получающих адресную социальную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помощь;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71"/>
          <a:stretch/>
        </p:blipFill>
        <p:spPr>
          <a:xfrm>
            <a:off x="1000108" y="2967097"/>
            <a:ext cx="1115344" cy="89002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2972211" y="5416853"/>
            <a:ext cx="9125263" cy="941300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-310,6 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текущий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 2-х организаций спорта 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г.Караганда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-70,0 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республиканских и международных соревнованиях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0169" y="1911101"/>
            <a:ext cx="2355219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Здравоохранение -  893,0 млн.тенге, </a:t>
            </a:r>
          </a:p>
          <a:p>
            <a:pPr lvl="0" algn="r" defTabSz="457178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kk-KZ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72211" y="1244367"/>
            <a:ext cx="9110586" cy="1471123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- 417,6 млн.тенге -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укрепление материально- технической базы 4-х организаций и капитальный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</a:p>
          <a:p>
            <a:pPr algn="just" defTabSz="457200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5-ти организаций здравоохранения 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(города: Темиртау, Балхаш, Караганда, Шахтинск,  районы: 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Нуринский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и 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Шетский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- 475,4 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социальная поддержка специалистам в сельских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регионах, повышение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квалификации и переподготовка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 и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заработной платы 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(изменение поправочного коэффициента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4" b="86667" l="0" r="100000">
                        <a14:foregroundMark x1="45778" y1="30222" x2="45778" y2="30222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014" b="17394"/>
          <a:stretch/>
        </p:blipFill>
        <p:spPr>
          <a:xfrm>
            <a:off x="1120181" y="951282"/>
            <a:ext cx="1075910" cy="68444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80169" y="5502783"/>
            <a:ext cx="2355219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342882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-                       380,6 млн.тенге,</a:t>
            </a:r>
          </a:p>
          <a:p>
            <a:pPr lvl="0" algn="r" defTabSz="342882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9956" y="4846883"/>
            <a:ext cx="703955" cy="65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1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9081" y="5610466"/>
            <a:ext cx="2311426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Внутренняя политика- </a:t>
            </a:r>
          </a:p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37,3 млн.тенге, </a:t>
            </a:r>
          </a:p>
          <a:p>
            <a:pPr lvl="0" algn="r" defTabSz="457178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kk-KZ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97517" y="4607831"/>
            <a:ext cx="9108821" cy="2018298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- 18,0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содержание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принятого на баланс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здания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печати»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 по проведению технического обследования состояния конструкций зданий и выдача технического заключения  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(принятая часть здания "Дом Печати» и здание КГУ «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»); </a:t>
            </a:r>
          </a:p>
          <a:p>
            <a:pPr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- 2,9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мероприятие по проведению информационной работы с декомпозицией на уровне различных целевых групп 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антрикоррупционная</a:t>
            </a:r>
            <a:r>
              <a:rPr lang="ru-RU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тематика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- 1,7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подготовка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технической документации, испытаний и установка пожарной автоматики в здании КГУ «Информационно-аналитический Центр Карагандинской области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13" y="4841517"/>
            <a:ext cx="708759" cy="6283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96" y="2560200"/>
            <a:ext cx="1201355" cy="94833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9460" y="3547988"/>
            <a:ext cx="2360266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342882">
              <a:defRPr/>
            </a:pPr>
            <a:r>
              <a:rPr lang="kk-KZ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Социальная </a:t>
            </a: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защита- 94,1 млн.тенге, </a:t>
            </a:r>
          </a:p>
          <a:p>
            <a:pPr lvl="0" algn="r" defTabSz="342882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13790" y="2886699"/>
            <a:ext cx="9092548" cy="1430730"/>
          </a:xfrm>
          <a:prstGeom prst="rect">
            <a:avLst/>
          </a:prstGeom>
          <a:solidFill>
            <a:srgbClr val="ACC1EE">
              <a:lumMod val="25000"/>
            </a:srgbClr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- 52,9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 оказания специальных социальных услуг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г.Шахтинск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- 23,3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оплата вознаграждения за  предоставляемые услуги  поверенному (агенту)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- 12,8 млн.тенге 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«Дома малой вместимости» для детей с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инвалидностью;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659" y="1626068"/>
            <a:ext cx="2360266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Культура - </a:t>
            </a:r>
          </a:p>
          <a:p>
            <a:pPr lvl="0" algn="ctr" defTabSz="457178">
              <a:defRPr/>
            </a:pPr>
            <a:r>
              <a:rPr lang="kk-KZ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324,8 млн.тенге,</a:t>
            </a:r>
          </a:p>
          <a:p>
            <a:pPr lvl="0" algn="r" defTabSz="457178">
              <a:defRPr/>
            </a:pPr>
            <a:r>
              <a:rPr lang="kk-KZ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kk-KZ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97517" y="370711"/>
            <a:ext cx="9092549" cy="2129610"/>
          </a:xfrm>
          <a:prstGeom prst="rect">
            <a:avLst/>
          </a:prstGeom>
          <a:solidFill>
            <a:srgbClr val="112755"/>
          </a:solidFill>
          <a:ln w="381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- 95,4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проведение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культурно-массовых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</a:t>
            </a:r>
            <a:r>
              <a:rPr lang="ru-RU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- 115,7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текущий ремонт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3-х объектов и укрепление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материально-технической базы 4-х объектов культуры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г.Караганде</a:t>
            </a:r>
            <a:r>
              <a:rPr lang="ru-RU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- 44,9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введение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штатных единиц для кукольного театра при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казахском драматическом театре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им.С.Сейфуллина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endParaRPr lang="ru-RU" sz="11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- 22,0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установка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блочно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-модульной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котельной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СДК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с.Изенды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Нуринского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района;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- 20,0 млн.тенге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гастрольные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казахского драматического театра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им.С.Сейфуллина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 </a:t>
            </a:r>
          </a:p>
          <a:p>
            <a:pPr indent="88900" defTabSz="457200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- 26,8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содержание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объектов культуры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(Дом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культуры незрячих и слабовидящих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</a:t>
            </a:r>
            <a:r>
              <a:rPr lang="ru-RU" sz="12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мавзолея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Бухар-Жырау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принимаемого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областную коммунальную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собственность).</a:t>
            </a:r>
            <a:endParaRPr lang="kk-KZ" sz="1200" i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866421" y="581690"/>
            <a:ext cx="1196744" cy="713683"/>
          </a:xfrm>
          <a:prstGeom prst="roundRect">
            <a:avLst>
              <a:gd name="adj" fmla="val 3954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7137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
             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494" y="1289474"/>
            <a:ext cx="2649759" cy="7694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36" tIns="45718" rIns="91436" bIns="45718" rtlCol="0">
            <a:spAutoFit/>
          </a:bodyPr>
          <a:lstStyle/>
          <a:p>
            <a:pPr marL="0" marR="0" lvl="0" indent="0" algn="ctr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Департамент полиции - </a:t>
            </a:r>
          </a:p>
          <a:p>
            <a:pPr marL="0" marR="0" lvl="0" indent="0" algn="ctr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629,8</a:t>
            </a:r>
            <a:r>
              <a:rPr kumimoji="0" lang="kk-KZ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млн. тенге, </a:t>
            </a:r>
          </a:p>
          <a:p>
            <a:pPr marL="0" marR="0" lvl="0" indent="0" algn="r" defTabSz="457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них:</a:t>
            </a:r>
            <a:endParaRPr kumimoji="0" lang="kk-KZ" sz="12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2060" y="1026193"/>
            <a:ext cx="9029940" cy="1169547"/>
          </a:xfrm>
          <a:prstGeom prst="rect">
            <a:avLst/>
          </a:prstGeom>
          <a:solidFill>
            <a:srgbClr val="112755"/>
          </a:solidFill>
          <a:ln w="19050">
            <a:solidFill>
              <a:srgbClr val="002060"/>
            </a:solidFill>
            <a:prstDash val="solid"/>
          </a:ln>
        </p:spPr>
        <p:txBody>
          <a:bodyPr wrap="square" lIns="91436" tIns="45718" rIns="91436" bIns="45718">
            <a:spAutoFit/>
          </a:bodyPr>
          <a:lstStyle/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- 200,0 млн. 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приобретение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форменного обмундирования;</a:t>
            </a: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- 201,0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ремонт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по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ул.Прогресса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1;</a:t>
            </a:r>
            <a:endParaRPr lang="ru-RU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- 67,4 млн. тенге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приобретение видеорегистраторов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проекта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«Цифровой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полицейский»;</a:t>
            </a: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- 4,2 млн. 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выдворение иностранцев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нарушивших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миграционное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законодательство РК;</a:t>
            </a:r>
          </a:p>
          <a:p>
            <a:pPr lvl="0" defTabSz="457178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- 157,2 млн. тенге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укрепление МТБ.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 descr="Герб МВД иллюстратор"/>
          <p:cNvPicPr/>
          <p:nvPr/>
        </p:nvPicPr>
        <p:blipFill>
          <a:blip r:embed="rId2" cstate="print">
            <a:duotone>
              <a:prstClr val="black"/>
              <a:schemeClr val="accent1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31183" y="396540"/>
            <a:ext cx="742383" cy="75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223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1398</Words>
  <Application>Microsoft Office PowerPoint</Application>
  <PresentationFormat>Широкоэкранный</PresentationFormat>
  <Paragraphs>153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1_Тема Office</vt:lpstr>
      <vt:lpstr>Презентация PowerPoint</vt:lpstr>
      <vt:lpstr>Презентация PowerPoint</vt:lpstr>
      <vt:lpstr>Основные направления расходования бюджетных средств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Hewlett-Packard Company</dc:creator>
  <cp:lastModifiedBy>Hewlett-Packard Company</cp:lastModifiedBy>
  <cp:revision>650</cp:revision>
  <cp:lastPrinted>2023-04-03T12:06:48Z</cp:lastPrinted>
  <dcterms:created xsi:type="dcterms:W3CDTF">2020-06-29T12:21:54Z</dcterms:created>
  <dcterms:modified xsi:type="dcterms:W3CDTF">2023-04-04T06:39:35Z</dcterms:modified>
</cp:coreProperties>
</file>